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sldIdLst>
    <p:sldId id="281" r:id="rId4"/>
    <p:sldId id="284" r:id="rId5"/>
    <p:sldId id="288" r:id="rId6"/>
    <p:sldId id="256" r:id="rId7"/>
    <p:sldId id="257" r:id="rId8"/>
    <p:sldId id="282" r:id="rId9"/>
    <p:sldId id="283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CC"/>
    <a:srgbClr val="CC3300"/>
    <a:srgbClr val="006600"/>
    <a:srgbClr val="993300"/>
    <a:srgbClr val="003300"/>
    <a:srgbClr val="00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95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18" Type="http://schemas.microsoft.com/office/2006/relationships/legacyDiagramText" Target="legacyDiagramText1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17" Type="http://schemas.microsoft.com/office/2006/relationships/legacyDiagramText" Target="legacyDiagramText17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20" Type="http://schemas.microsoft.com/office/2006/relationships/legacyDiagramText" Target="legacyDiagramText20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10" Type="http://schemas.microsoft.com/office/2006/relationships/legacyDiagramText" Target="legacyDiagramText10.bin"/><Relationship Id="rId19" Type="http://schemas.microsoft.com/office/2006/relationships/legacyDiagramText" Target="legacyDiagramText19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8.bin"/><Relationship Id="rId13" Type="http://schemas.microsoft.com/office/2006/relationships/legacyDiagramText" Target="legacyDiagramText33.bin"/><Relationship Id="rId3" Type="http://schemas.microsoft.com/office/2006/relationships/legacyDiagramText" Target="legacyDiagramText23.bin"/><Relationship Id="rId7" Type="http://schemas.microsoft.com/office/2006/relationships/legacyDiagramText" Target="legacyDiagramText27.bin"/><Relationship Id="rId12" Type="http://schemas.microsoft.com/office/2006/relationships/legacyDiagramText" Target="legacyDiagramText32.bin"/><Relationship Id="rId2" Type="http://schemas.microsoft.com/office/2006/relationships/legacyDiagramText" Target="legacyDiagramText22.bin"/><Relationship Id="rId1" Type="http://schemas.microsoft.com/office/2006/relationships/legacyDiagramText" Target="legacyDiagramText21.bin"/><Relationship Id="rId6" Type="http://schemas.microsoft.com/office/2006/relationships/legacyDiagramText" Target="legacyDiagramText26.bin"/><Relationship Id="rId11" Type="http://schemas.microsoft.com/office/2006/relationships/legacyDiagramText" Target="legacyDiagramText31.bin"/><Relationship Id="rId5" Type="http://schemas.microsoft.com/office/2006/relationships/legacyDiagramText" Target="legacyDiagramText25.bin"/><Relationship Id="rId10" Type="http://schemas.microsoft.com/office/2006/relationships/legacyDiagramText" Target="legacyDiagramText30.bin"/><Relationship Id="rId4" Type="http://schemas.microsoft.com/office/2006/relationships/legacyDiagramText" Target="legacyDiagramText24.bin"/><Relationship Id="rId9" Type="http://schemas.microsoft.com/office/2006/relationships/legacyDiagramText" Target="legacyDiagramText29.bin"/><Relationship Id="rId14" Type="http://schemas.microsoft.com/office/2006/relationships/legacyDiagramText" Target="legacyDiagramText3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8ABD3-A842-4098-94BF-E4879FBA5C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A1929-1FFC-4704-BD8D-B7C7A4397C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1DB60-D3A6-445C-AB3D-81E63F1BAB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A797A3-36B3-4737-89AC-0999E5935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97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549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/>
            </a:p>
          </p:txBody>
        </p:sp>
        <p:sp>
          <p:nvSpPr>
            <p:cNvPr id="25498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/>
            </a:p>
          </p:txBody>
        </p:sp>
      </p:grpSp>
      <p:grpSp>
        <p:nvGrpSpPr>
          <p:cNvPr id="25498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5498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498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49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498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549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5498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96B30EB-7924-4904-8CEC-2FC936AEE1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49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3B5EF-C953-47FB-8835-B30AEDD91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9E8D8-0D68-412A-BAA2-05C1D04B4F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2FABD-5CD3-4DFF-87F6-249CBE05AB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1EA0E-09E7-4EEF-8557-412986333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F66AE-C6C0-4D26-BDFD-6A6F454A91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AB179-D346-4C3D-A0BC-9CB1CB694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924A3-24F8-4BB2-94FA-3EE96B2CFA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19ED0-F74E-4A5E-98BE-5431F2D5F4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7CA8-0C86-4902-B2CE-BE9C7D531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88601-FC67-41BC-80F6-79568508D5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682A-98DD-4010-8A58-1073E3083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61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1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1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1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1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1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1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1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1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E01A59-270C-47C3-BA21-D2EF350A81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E05D8-C4DC-47FF-87A1-87EE4839EF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C0522-FDB4-49CA-B7D5-710ACFAAA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ED077-C32C-4359-8FA9-8C525972B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395A1-81C7-43E6-A7DD-FA3A7B965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979F9-B567-4D4A-8D4C-C6139AA22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CB28F-7F0B-46D6-B258-0FDC30E328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6241-71D2-4459-B236-6ED2D3B89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5804-DBF2-48E1-BDA3-EA141F5879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E581E-3206-4308-AFB7-829675AC48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857DB-0CAF-411D-8A41-626FC2E717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C7ECD-8E66-4AEC-A0E5-48D4493665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504BF-43A6-4139-B625-02FC9E0543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49046-0366-4504-8A56-F8CF06910E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EF09-DCE7-4A84-AAAB-2DD196FAD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36BE1-5238-4D1D-A996-8CD5A2F5A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8E4D-A773-40F2-8E2D-1EBE7DF585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5D2A9-62EA-4DD8-B30E-E753A145CE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F2A9F68-0FEB-45EA-922F-3024BB8B9D4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95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5395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5395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395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5395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5395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396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5396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39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39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39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39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48AE519B-DC38-4316-8EBA-A37961B638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60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0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0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0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0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0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60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47F9949-458E-4133-A101-19F13218392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0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0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65" name="Picture 5" descr="TR101881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827088" y="333375"/>
            <a:ext cx="7993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Arial Unicode MS" pitchFamily="34" charset="-128"/>
              </a:rPr>
              <a:t>Основные элементы бюджетной системы Российской Федерации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8837" name="Picture 5" descr="TR102011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6084888" y="4340225"/>
            <a:ext cx="719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5992813" y="441325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8843" name="AutoShape 11"/>
          <p:cNvSpPr>
            <a:spLocks noChangeArrowheads="1"/>
          </p:cNvSpPr>
          <p:nvPr/>
        </p:nvSpPr>
        <p:spPr bwMode="auto">
          <a:xfrm>
            <a:off x="827088" y="2205038"/>
            <a:ext cx="3529012" cy="2519362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u="sng"/>
              <a:t>Бюджет </a:t>
            </a:r>
            <a:r>
              <a:rPr lang="ru-RU" sz="1400" b="1"/>
              <a:t>– это</a:t>
            </a:r>
          </a:p>
          <a:p>
            <a:pPr algn="ctr"/>
            <a:r>
              <a:rPr lang="ru-RU" sz="1400" b="1"/>
              <a:t>форма образования и расходования </a:t>
            </a:r>
          </a:p>
          <a:p>
            <a:pPr algn="ctr"/>
            <a:r>
              <a:rPr lang="ru-RU" sz="1400" b="1"/>
              <a:t>денежных средств,</a:t>
            </a:r>
          </a:p>
          <a:p>
            <a:pPr algn="ctr"/>
            <a:r>
              <a:rPr lang="ru-RU" sz="1400" b="1"/>
              <a:t> предназначенных для </a:t>
            </a:r>
          </a:p>
          <a:p>
            <a:pPr algn="ctr"/>
            <a:r>
              <a:rPr lang="ru-RU" sz="1400" b="1"/>
              <a:t>финансового обеспечения</a:t>
            </a:r>
          </a:p>
          <a:p>
            <a:pPr algn="ctr"/>
            <a:r>
              <a:rPr lang="ru-RU" sz="1400" b="1"/>
              <a:t> задач и функций государства</a:t>
            </a:r>
          </a:p>
          <a:p>
            <a:pPr algn="ctr"/>
            <a:r>
              <a:rPr lang="ru-RU" sz="1400" b="1"/>
              <a:t> и местного самоуправления.</a:t>
            </a:r>
          </a:p>
          <a:p>
            <a:pPr algn="ctr"/>
            <a:endParaRPr lang="ru-RU" sz="1400" b="1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6372225" y="1557338"/>
            <a:ext cx="936625" cy="863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Доходы </a:t>
            </a:r>
          </a:p>
          <a:p>
            <a:pPr algn="ctr"/>
            <a:r>
              <a:rPr lang="ru-RU" sz="1400" b="1"/>
              <a:t>бюджета</a:t>
            </a:r>
          </a:p>
        </p:txBody>
      </p:sp>
      <p:sp>
        <p:nvSpPr>
          <p:cNvPr id="248846" name="Oval 14"/>
          <p:cNvSpPr>
            <a:spLocks noChangeArrowheads="1"/>
          </p:cNvSpPr>
          <p:nvPr/>
        </p:nvSpPr>
        <p:spPr bwMode="auto">
          <a:xfrm>
            <a:off x="5724525" y="2997200"/>
            <a:ext cx="936625" cy="8636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Расходы </a:t>
            </a:r>
          </a:p>
          <a:p>
            <a:pPr algn="ctr"/>
            <a:r>
              <a:rPr lang="ru-RU" sz="1400" b="1"/>
              <a:t>бюджета</a:t>
            </a:r>
          </a:p>
        </p:txBody>
      </p:sp>
      <p:sp>
        <p:nvSpPr>
          <p:cNvPr id="248847" name="Oval 15"/>
          <p:cNvSpPr>
            <a:spLocks noChangeArrowheads="1"/>
          </p:cNvSpPr>
          <p:nvPr/>
        </p:nvSpPr>
        <p:spPr bwMode="auto">
          <a:xfrm>
            <a:off x="6300788" y="4365625"/>
            <a:ext cx="1008062" cy="100647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300" b="1"/>
              <a:t>Источники </a:t>
            </a:r>
          </a:p>
          <a:p>
            <a:pPr algn="ctr"/>
            <a:r>
              <a:rPr lang="ru-RU" sz="1300" b="1"/>
              <a:t>дефицита </a:t>
            </a:r>
          </a:p>
          <a:p>
            <a:pPr algn="ctr"/>
            <a:r>
              <a:rPr lang="ru-RU" sz="1300" b="1"/>
              <a:t>бюджета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>
                <a:solidFill>
                  <a:srgbClr val="008000"/>
                </a:solidFill>
                <a:latin typeface="Times New Roman" pitchFamily="18" charset="0"/>
              </a:rPr>
              <a:t>Основные понятия</a:t>
            </a:r>
          </a:p>
        </p:txBody>
      </p:sp>
      <p:sp>
        <p:nvSpPr>
          <p:cNvPr id="267267" name="Rectangle 3" descr="Газет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399087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ru-RU" b="1" dirty="0">
                <a:solidFill>
                  <a:srgbClr val="008000"/>
                </a:solidFill>
                <a:latin typeface="Times New Roman" pitchFamily="18" charset="0"/>
              </a:rPr>
              <a:t>Доходы бюджета</a:t>
            </a:r>
            <a:r>
              <a:rPr lang="ru-RU" dirty="0">
                <a:latin typeface="Times New Roman" pitchFamily="18" charset="0"/>
              </a:rPr>
              <a:t> - поступающие в бюджет денежные средства, за исключением средств, являющихся в соответствии с </a:t>
            </a:r>
            <a:r>
              <a:rPr lang="ru-RU" dirty="0" smtClean="0">
                <a:latin typeface="Times New Roman" pitchFamily="18" charset="0"/>
              </a:rPr>
              <a:t>Бюджетным </a:t>
            </a:r>
            <a:r>
              <a:rPr lang="ru-RU" dirty="0">
                <a:latin typeface="Times New Roman" pitchFamily="18" charset="0"/>
              </a:rPr>
              <a:t>Кодексом источниками финансирования дефицита бюджета;</a:t>
            </a:r>
          </a:p>
          <a:p>
            <a:pPr algn="just"/>
            <a:r>
              <a:rPr lang="ru-RU" b="1" dirty="0">
                <a:solidFill>
                  <a:srgbClr val="008000"/>
                </a:solidFill>
                <a:latin typeface="Times New Roman" pitchFamily="18" charset="0"/>
              </a:rPr>
              <a:t>Расходы бюджета</a:t>
            </a:r>
            <a:r>
              <a:rPr lang="ru-RU" dirty="0">
                <a:latin typeface="Times New Roman" pitchFamily="18" charset="0"/>
              </a:rPr>
              <a:t> - выплачиваемые из бюджета денежные средства, за исключением средств, являющихся в соответствии </a:t>
            </a:r>
            <a:r>
              <a:rPr lang="ru-RU">
                <a:latin typeface="Times New Roman" pitchFamily="18" charset="0"/>
              </a:rPr>
              <a:t>с </a:t>
            </a:r>
            <a:r>
              <a:rPr lang="ru-RU" smtClean="0">
                <a:latin typeface="Times New Roman" pitchFamily="18" charset="0"/>
              </a:rPr>
              <a:t>Бюджетным </a:t>
            </a:r>
            <a:r>
              <a:rPr lang="ru-RU" dirty="0" smtClean="0">
                <a:latin typeface="Times New Roman" pitchFamily="18" charset="0"/>
              </a:rPr>
              <a:t>Кодексом </a:t>
            </a:r>
            <a:r>
              <a:rPr lang="ru-RU" dirty="0">
                <a:latin typeface="Times New Roman" pitchFamily="18" charset="0"/>
              </a:rPr>
              <a:t>источниками финансирования дефицита бюджета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836613"/>
          </a:xfrm>
        </p:spPr>
        <p:txBody>
          <a:bodyPr/>
          <a:lstStyle/>
          <a:p>
            <a:r>
              <a:rPr lang="ru-RU" sz="2600" b="1">
                <a:solidFill>
                  <a:srgbClr val="006600"/>
                </a:solidFill>
                <a:latin typeface="Times New Roman" pitchFamily="18" charset="0"/>
              </a:rPr>
              <a:t>Структура бюджетной системы Российской Федерации</a:t>
            </a:r>
          </a:p>
        </p:txBody>
      </p:sp>
      <p:graphicFrame>
        <p:nvGraphicFramePr>
          <p:cNvPr id="2069" name="Organization Chart 21"/>
          <p:cNvGraphicFramePr>
            <a:graphicFrameLocks/>
          </p:cNvGraphicFramePr>
          <p:nvPr>
            <p:ph idx="1"/>
          </p:nvPr>
        </p:nvGraphicFramePr>
        <p:xfrm>
          <a:off x="179388" y="1052513"/>
          <a:ext cx="8785225" cy="5616575"/>
        </p:xfrm>
        <a:graphic>
          <a:graphicData uri="http://schemas.openxmlformats.org/drawingml/2006/compatibility">
            <com:legacyDrawing xmlns:com="http://schemas.openxmlformats.org/drawingml/2006/compatibility" spid="_x0000_s2069"/>
          </a:graphicData>
        </a:graphic>
      </p:graphicFrame>
      <p:graphicFrame>
        <p:nvGraphicFramePr>
          <p:cNvPr id="2150" name="Organization Chart 102"/>
          <p:cNvGraphicFramePr>
            <a:graphicFrameLocks/>
          </p:cNvGraphicFramePr>
          <p:nvPr/>
        </p:nvGraphicFramePr>
        <p:xfrm>
          <a:off x="179388" y="1052513"/>
          <a:ext cx="8785225" cy="5616575"/>
        </p:xfrm>
        <a:graphic>
          <a:graphicData uri="http://schemas.openxmlformats.org/drawingml/2006/compatibility">
            <com:legacyDrawing xmlns:com="http://schemas.openxmlformats.org/drawingml/2006/compatibility" spid="_x0000_s215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692150"/>
            <a:ext cx="7021512" cy="1368425"/>
          </a:xfrm>
        </p:spPr>
        <p:txBody>
          <a:bodyPr/>
          <a:lstStyle/>
          <a:p>
            <a:pPr algn="just"/>
            <a:r>
              <a:rPr lang="ru-RU" sz="3200">
                <a:latin typeface="Times New Roman" pitchFamily="18" charset="0"/>
              </a:rPr>
              <a:t>К бюджетам бюджетной системы Российской Федерации относятся:</a:t>
            </a:r>
            <a:endParaRPr lang="ru-RU" sz="3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349500"/>
            <a:ext cx="8229600" cy="424815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первый уровень</a:t>
            </a:r>
            <a:r>
              <a:rPr lang="ru-RU" sz="2400">
                <a:latin typeface="Times New Roman" pitchFamily="18" charset="0"/>
              </a:rPr>
              <a:t> - федеральный бюджет и бюджеты государственных внебюджетных фондов Российской Федерации;</a:t>
            </a:r>
          </a:p>
          <a:p>
            <a:pPr algn="just"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второй уровень</a:t>
            </a:r>
            <a:r>
              <a:rPr lang="ru-RU" sz="2400">
                <a:latin typeface="Times New Roman" pitchFamily="18" charset="0"/>
              </a:rPr>
              <a:t> - бюджеты субъектов Российской Федерации и бюджеты территориальных государственных внебюджетных фондов;</a:t>
            </a:r>
          </a:p>
          <a:p>
            <a:pPr algn="just">
              <a:lnSpc>
                <a:spcPct val="80000"/>
              </a:lnSpc>
            </a:pPr>
            <a:r>
              <a:rPr lang="ru-RU" sz="2400" b="1">
                <a:latin typeface="Times New Roman" pitchFamily="18" charset="0"/>
              </a:rPr>
              <a:t>третий уровень</a:t>
            </a:r>
            <a:r>
              <a:rPr lang="ru-RU" sz="2400">
                <a:latin typeface="Times New Roman" pitchFamily="18" charset="0"/>
              </a:rPr>
              <a:t> - местные бюджеты, в том числе: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	- бюджеты муниципальных районов, городских округов, внутригородских муниципальных образований городов федерального значения Москвы и Санкт-Петербурга;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	- бюджеты городских и сельских поселений.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6789" name="Picture 5" descr="TR010069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8785225" cy="6553200"/>
          </a:xfrm>
          <a:prstGeom prst="rect">
            <a:avLst/>
          </a:prstGeom>
          <a:noFill/>
        </p:spPr>
      </p:pic>
      <p:graphicFrame>
        <p:nvGraphicFramePr>
          <p:cNvPr id="246794" name="Diagram 10"/>
          <p:cNvGraphicFramePr>
            <a:graphicFrameLocks/>
          </p:cNvGraphicFramePr>
          <p:nvPr>
            <p:ph idx="1"/>
          </p:nvPr>
        </p:nvGraphicFramePr>
        <p:xfrm>
          <a:off x="0" y="765175"/>
          <a:ext cx="8964613" cy="5327650"/>
        </p:xfrm>
        <a:graphic>
          <a:graphicData uri="http://schemas.openxmlformats.org/drawingml/2006/compatibility">
            <com:legacyDrawing xmlns:com="http://schemas.openxmlformats.org/drawingml/2006/compatibility" spid="_x0000_s24679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7813" name="Picture 5" descr="TR030009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2339975" y="2349500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611188" y="1557338"/>
            <a:ext cx="7993062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684213" y="1628775"/>
            <a:ext cx="7559675" cy="4105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300"/>
              <a:t>Федеральный бюджет и бюджеты государственных внебюджетных фондов Российской Федерации разрабатываются и утверждаются </a:t>
            </a:r>
            <a:r>
              <a:rPr lang="ru-RU" sz="2300" b="1"/>
              <a:t>в форме федеральных законов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300"/>
              <a:t>Бюджеты субъектов РФ и бюджеты территориальных государственных внебюджетных фондов имеют форму закона - </a:t>
            </a:r>
            <a:r>
              <a:rPr lang="ru-RU" sz="2300" b="1"/>
              <a:t>закона субъекта Российской Федерации</a:t>
            </a:r>
            <a:r>
              <a:rPr lang="ru-RU" sz="2300"/>
              <a:t>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300"/>
              <a:t>Бюджеты муниципальных образований утверждаются в форме </a:t>
            </a:r>
            <a:r>
              <a:rPr lang="ru-RU" sz="2300" b="1"/>
              <a:t>правовых актов представительных органов</a:t>
            </a:r>
            <a:r>
              <a:rPr lang="ru-RU" sz="2300"/>
              <a:t> местного самоуправления, так как органы местного самоуправления не принимают законов.</a:t>
            </a:r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1116013" y="260350"/>
            <a:ext cx="71278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/>
              <a:t>Правовая форма бюджетов</a:t>
            </a:r>
          </a:p>
          <a:p>
            <a:pPr algn="ctr"/>
            <a:endParaRPr lang="ru-RU" sz="32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827088" y="188913"/>
            <a:ext cx="7993062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600"/>
              <a:t>Все бюджеты бюджетной системы Российской Федерации </a:t>
            </a:r>
            <a:r>
              <a:rPr lang="ru-RU" sz="2600" b="1">
                <a:solidFill>
                  <a:srgbClr val="0000CC"/>
                </a:solidFill>
              </a:rPr>
              <a:t>являются </a:t>
            </a:r>
            <a:r>
              <a:rPr lang="ru-RU" sz="2600" b="1" u="sng">
                <a:solidFill>
                  <a:srgbClr val="0000CC"/>
                </a:solidFill>
              </a:rPr>
              <a:t>автономными и самостоятельными</a:t>
            </a:r>
            <a:r>
              <a:rPr lang="ru-RU" sz="2600"/>
              <a:t> (каждый бюджет имеет свои источники доходов и расходов). </a:t>
            </a:r>
          </a:p>
          <a:p>
            <a:pPr algn="just"/>
            <a:endParaRPr lang="ru-RU" sz="2600"/>
          </a:p>
          <a:p>
            <a:pPr algn="just"/>
            <a:r>
              <a:rPr lang="ru-RU" sz="2600"/>
              <a:t>Однако при необходимости в Бюджетном кодексе РФ предусмотрено составление консолидированного бюджета. </a:t>
            </a:r>
          </a:p>
          <a:p>
            <a:pPr algn="just"/>
            <a:endParaRPr lang="ru-RU" sz="2600" b="1"/>
          </a:p>
          <a:p>
            <a:pPr algn="just"/>
            <a:r>
              <a:rPr lang="ru-RU" sz="2600" b="1" u="sng">
                <a:solidFill>
                  <a:srgbClr val="0000CC"/>
                </a:solidFill>
              </a:rPr>
              <a:t>Консолидированный бюджет</a:t>
            </a:r>
            <a:r>
              <a:rPr lang="ru-RU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600"/>
              <a:t>- это свод бюджетов бюджетной системы Российской Федерации на соответствующей территории </a:t>
            </a:r>
            <a:br>
              <a:rPr lang="ru-RU" sz="2600"/>
            </a:br>
            <a:r>
              <a:rPr lang="ru-RU" sz="2600"/>
              <a:t>(за исключением бюджетов государственных внебюджетных фондов) без учета межбюджетных трансфертов между этими бюджетами (ст.6 БК РФ).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400</Words>
  <Application>Microsoft Office PowerPoint</Application>
  <PresentationFormat>Экран (4:3)</PresentationFormat>
  <Paragraphs>86</Paragraphs>
  <Slides>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Wingdings</vt:lpstr>
      <vt:lpstr>Arial Black</vt:lpstr>
      <vt:lpstr>Times New Roman</vt:lpstr>
      <vt:lpstr>Arial Unicode MS</vt:lpstr>
      <vt:lpstr>Оформление по умолчанию</vt:lpstr>
      <vt:lpstr>Капсулы</vt:lpstr>
      <vt:lpstr>Трава</vt:lpstr>
      <vt:lpstr>Слайд 1</vt:lpstr>
      <vt:lpstr>Слайд 2</vt:lpstr>
      <vt:lpstr>Основные понятия</vt:lpstr>
      <vt:lpstr>Структура бюджетной системы Российской Федерации</vt:lpstr>
      <vt:lpstr>К бюджетам бюджетной системы Российской Федерации относятся:</vt:lpstr>
      <vt:lpstr>Слайд 6</vt:lpstr>
      <vt:lpstr>Слайд 7</vt:lpstr>
      <vt:lpstr>Слайд 8</vt:lpstr>
    </vt:vector>
  </TitlesOfParts>
  <Company>MF RME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NSI</dc:creator>
  <cp:lastModifiedBy>Admin</cp:lastModifiedBy>
  <cp:revision>73</cp:revision>
  <dcterms:created xsi:type="dcterms:W3CDTF">2010-06-08T18:26:35Z</dcterms:created>
  <dcterms:modified xsi:type="dcterms:W3CDTF">2015-04-17T09:33:20Z</dcterms:modified>
</cp:coreProperties>
</file>