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390CA84-081C-4E7D-8146-32C7CB57A374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659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54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882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9822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650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25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757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473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51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5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16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50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68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34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19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64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44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E1C76D90-3A3D-4998-998B-EAB6F2B41327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6E3C46B-C191-40B2-815E-521C1128F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4578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  <p:sldLayoutId id="2147483916" r:id="rId14"/>
    <p:sldLayoutId id="2147483917" r:id="rId15"/>
    <p:sldLayoutId id="2147483918" r:id="rId16"/>
    <p:sldLayoutId id="21474839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ossluzhba.gov.ru/reest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enproc.gov.ru/" TargetMode="External"/><Relationship Id="rId2" Type="http://schemas.openxmlformats.org/officeDocument/2006/relationships/hyperlink" Target="https://genproc.gov.ru/anticor/anticor-legal-educat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enproc.gov.ru/upload/iblock/75a/AKE2019.pdf" TargetMode="External"/><Relationship Id="rId4" Type="http://schemas.openxmlformats.org/officeDocument/2006/relationships/hyperlink" Target="https://genproc.gov.ru/anticor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Коррупция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Часть </a:t>
            </a:r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6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·                     поинтересоваться у собеседника о гарантиях решения вопроса в случае дачи взятки или совершения подкупа;</a:t>
            </a:r>
          </a:p>
          <a:p>
            <a:r>
              <a:rPr lang="ru-RU" dirty="0"/>
              <a:t>·                     не берите инициативу в разговоре на себя, больше «работайте на прием», позволяйте потенциальному взяткополучателю «выговориться», сообщить Вам как можно больше информации;</a:t>
            </a:r>
          </a:p>
          <a:p>
            <a:r>
              <a:rPr lang="ru-RU" dirty="0"/>
              <a:t>·                     незамедлительно сообщить о факте вымогательства взятки в один из правоохранительных органов по месту вашего жительства (органы полиции, УФСБ, Следственного комитета России).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13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Контактные телефоны ГУСБ МВД России:</a:t>
            </a:r>
            <a:br>
              <a:rPr lang="ru-RU" dirty="0"/>
            </a:br>
            <a:r>
              <a:rPr lang="ru-RU" dirty="0"/>
              <a:t>(495) 667-07-30 (для обращения по вопросам компетенции службы собственной безопасности, в том числе заявительской информацией о неправомерных действиях сотрудников органов внутренних дел Российской Федерации).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04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Основные обязанности государственных и муниципальных служащих в области противодействия коррупции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Так, в соответствии с законодательством о противодействии коррупции государственные и муниципальные служащие обязаны:</a:t>
            </a:r>
          </a:p>
          <a:p>
            <a:r>
              <a:rPr lang="ru-RU" dirty="0"/>
              <a:t>- представлять представителю нанимателя (работодателю) сведения о своих доходах, расходах, об имуществе и обязательствах имущественного характера, а также о доходах, расходах об имуществе и обязательствах имущественного характера своих супруги (супруга) и несовершеннолетних детей;</a:t>
            </a:r>
          </a:p>
          <a:p>
            <a:r>
              <a:rPr lang="ru-RU" dirty="0"/>
              <a:t>- уведомлять представителя нанимателя (работодателя) о фактах обращения в целях склонения государственного или муниципального служащего к совершению коррупционных правонарушений, в порядке, установленном представителем нанимателя (работодателем);</a:t>
            </a:r>
          </a:p>
          <a:p>
            <a:r>
              <a:rPr lang="ru-RU" dirty="0"/>
              <a:t>- принимать меры по предотвращению и урегулированию конфликта интересов;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26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информировать подразделения кадровых служб соответствующих федеральных органов государственной власти, органов государственной власти субъектов Российской Федерации и органов местного самоуправления по профилактике коррупционных и иных правонарушений о ставших им известными фактах несоблюдения государственным или муниципальным служащим ограничений и запретов, требований о предотвращении или об урегулировании конфликта интересов либо неисполнения обязанностей, установленных в целях противодействия коррупции;</a:t>
            </a:r>
          </a:p>
          <a:p>
            <a:r>
              <a:rPr lang="ru-RU" dirty="0"/>
              <a:t>- передать принадлежащие ценные бумаги (доли участия, паи в уставных (складочных) капиталах организаций) в доверительное управление в соответствии с гражданским законодательством;</a:t>
            </a:r>
          </a:p>
          <a:p>
            <a:r>
              <a:rPr lang="ru-RU" dirty="0"/>
              <a:t>- получать согласие на замещение на условиях трудового договора должности в организации и (или) выполнение в организации работы (оказание услуг) в течение месяца стоимостью более ста тысяч рублей на условиях гражданско-правового договора (гражданско-правовых договоров), если отдельные функции государственного, муниципального (административного) управления данной организацией входили в должностные (служебные) обязанности государственного или муниципального служащего в соответствующей комиссии по соблюдению требований к служебному поведению государственных или муниципальных служащих и урегулированию конфликта интересов;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11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- в течение двух лет после увольнения с государственной или муниципальной службы обязан при заключении трудовых или гражданско-правовых договоров на выполнение работ (оказание услуг), сообщать работодателю сведения о последнем месте своей службы;</a:t>
            </a:r>
          </a:p>
          <a:p>
            <a:r>
              <a:rPr lang="ru-RU" dirty="0"/>
              <a:t>- соблюдать ограничения и запреты, установленные законодательством о противодействии коррупции, о государственной и муниципальной службе.</a:t>
            </a:r>
          </a:p>
          <a:p>
            <a:r>
              <a:rPr lang="ru-RU" dirty="0"/>
              <a:t>За неисполнение указанных обязанностей государственные и муниципальные служащие несут ответственность в соответствии с законодательством Российской Федерации, вплоть до увольнения с занимаемой должности в связи с утратой доверия.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2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Система мер противодействия коррупции включает в себя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- соблюдение определенных требований при принятии отдельных решений государственными органами и иными государственными организациями. С этой целью проводится антикоррупционную экспертиза актов, которая заключается в правовой оценке формы акта, его целей и задач, предмета правового регулирования, компетенции органа, принявшего акт, содержащихся в нем норм, порядка принятия, обнародования на предмет наличия коррупционных факторов в соответствии с критериями </a:t>
            </a:r>
            <a:r>
              <a:rPr lang="ru-RU" dirty="0" err="1"/>
              <a:t>коррупциогенности</a:t>
            </a:r>
            <a:r>
              <a:rPr lang="ru-RU" dirty="0"/>
              <a:t>;</a:t>
            </a:r>
          </a:p>
          <a:p>
            <a:r>
              <a:rPr lang="ru-RU" dirty="0"/>
              <a:t>- соблюдение ограничений, устанавливаемых для государственных и муниципальных служащих (к примеру, декларирование доходов и имущества физических лиц (ежегодное предоставление справок о доходах), принятие мер к урегулированию конфликта интересов в связи с исполнением обязанностей государственного должностного лица (в частности, под конфликтом интересов может пониматься ситуация, когда государственный служащий принимает подарки от подчиненных и др.).</a:t>
            </a:r>
          </a:p>
          <a:p>
            <a:r>
              <a:rPr lang="ru-RU" dirty="0"/>
              <a:t>Соответственно, несоблюдение указанных мер противодействия коррупции и влечет административная, гражданско-правовая и дисциплинарная ответственность.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Отдельно можно остановиться </a:t>
            </a:r>
            <a:r>
              <a:rPr lang="ru-RU" b="1" dirty="0"/>
              <a:t>на Реестре лиц, в который вносятся данные о гражданах, уволенных в связи с утратой доверия</a:t>
            </a:r>
            <a:r>
              <a:rPr lang="ru-RU" dirty="0"/>
              <a:t>. Он вступил в законную силу 1 января 2018 года. Ведение данного реестра осуществляется в соответствии с постановлением Правительства РФ от 05.03.2018 № 228 «О реестре лиц, уволенных в связи с утратой доверия».</a:t>
            </a:r>
          </a:p>
          <a:p>
            <a:r>
              <a:rPr lang="ru-RU" dirty="0"/>
              <a:t>С помощью этого документа создается список лиц, к которым было применено взыскание в виде увольнения (освобождения от должности) в связи с утратой доверия за совершение коррупционного правонарушения.</a:t>
            </a:r>
          </a:p>
          <a:p>
            <a:r>
              <a:rPr lang="ru-RU" dirty="0"/>
              <a:t>Его может посмотреть любой желающий, так как список находится в открытом доступе на официальном сайте единой системы по адресу </a:t>
            </a:r>
            <a:r>
              <a:rPr lang="ru-RU" u="sng" dirty="0">
                <a:hlinkClick r:id="rId2"/>
              </a:rPr>
              <a:t>http://gossluzhba.gov.ru/reestr</a:t>
            </a:r>
            <a:r>
              <a:rPr lang="ru-RU" dirty="0"/>
              <a:t> в виде списка, который сформирован в алфавитном порядке (в формате PDF).</a:t>
            </a:r>
          </a:p>
          <a:p>
            <a:r>
              <a:rPr lang="ru-RU" dirty="0"/>
              <a:t>В реестре указываются имя и фамилия чиновника, место работы, должность, дата и причина увольнения.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383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 сайте ГП РФ прокуратуры </a:t>
            </a:r>
            <a:r>
              <a:rPr lang="ru-RU" u="sng" dirty="0">
                <a:hlinkClick r:id="rId2"/>
              </a:rPr>
              <a:t>https://genproc.gov.ru/anticor/anticor-legal-education/</a:t>
            </a:r>
            <a:r>
              <a:rPr lang="ru-RU" dirty="0"/>
              <a:t> </a:t>
            </a:r>
            <a:r>
              <a:rPr lang="ru-RU" u="sng" dirty="0"/>
              <a:t>в разделе «</a:t>
            </a:r>
            <a:r>
              <a:rPr lang="ru-RU" u="sng" dirty="0" err="1">
                <a:hlinkClick r:id="rId3" tooltip="Главная"/>
              </a:rPr>
              <a:t>Главная</a:t>
            </a:r>
            <a:r>
              <a:rPr lang="ru-RU" u="sng" dirty="0" err="1">
                <a:hlinkClick r:id="rId4" tooltip="Противодействие коррупции"/>
              </a:rPr>
              <a:t>Противодействие</a:t>
            </a:r>
            <a:r>
              <a:rPr lang="ru-RU" u="sng" dirty="0">
                <a:hlinkClick r:id="rId4" tooltip="Противодействие коррупции"/>
              </a:rPr>
              <a:t> </a:t>
            </a:r>
            <a:r>
              <a:rPr lang="ru-RU" u="sng" dirty="0" err="1">
                <a:hlinkClick r:id="rId4" tooltip="Противодействие коррупции"/>
              </a:rPr>
              <a:t>коррупции</a:t>
            </a:r>
            <a:r>
              <a:rPr lang="ru-RU" dirty="0" err="1"/>
              <a:t>Антикоррупционное</a:t>
            </a:r>
            <a:r>
              <a:rPr lang="ru-RU" dirty="0"/>
              <a:t> правовое просвещение» можно ознакомиться с антикоррупционными видеороликами, плакатами, памятками и буклетами, а также проверить свои знания в компьютерной программе-тесте «Мы против коррупции».</a:t>
            </a:r>
          </a:p>
          <a:p>
            <a:r>
              <a:rPr lang="ru-RU" dirty="0"/>
              <a:t>Также на сайте ГП РФ </a:t>
            </a:r>
            <a:r>
              <a:rPr lang="ru-RU" u="sng" dirty="0">
                <a:hlinkClick r:id="rId5"/>
              </a:rPr>
              <a:t>https://genproc.gov.ru/upload/iblock/75a/AKE2019.pdf</a:t>
            </a:r>
            <a:r>
              <a:rPr lang="ru-RU" dirty="0"/>
              <a:t> можно ознакомиться с разработанной Институтом законодательства и сравнительного правоведения при Правительстве Российской Федерации, Генеральной прокуратурой Российской Федерации, Национальным исследовательским университетом «Высшая школа экономики методическим изданием «Антикоррупционная экспертиза нормативных правовых актов и проектов нормативных правовых актов: памятка», 2019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37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Памятка содержит краткое описание правовых и организационных основ антикоррупционной экспертизы нормативных правовых актов и проектов нормативных правовых актов. В ней отражены основные понятия, принципы, субъекты проведения такой экспертизы, алгоритмы их деятельности, а также типология </a:t>
            </a:r>
            <a:r>
              <a:rPr lang="ru-RU" dirty="0" err="1" smtClean="0"/>
              <a:t>коррупциогенных</a:t>
            </a:r>
            <a:r>
              <a:rPr lang="ru-RU" dirty="0" smtClean="0"/>
              <a:t> факторов</a:t>
            </a:r>
          </a:p>
          <a:p>
            <a:r>
              <a:rPr lang="ru-RU" dirty="0"/>
              <a:t>К примеру, в ней дано определение, что такое </a:t>
            </a:r>
            <a:r>
              <a:rPr lang="ru-RU" dirty="0" err="1"/>
              <a:t>коррупциогенные</a:t>
            </a:r>
            <a:r>
              <a:rPr lang="ru-RU" dirty="0"/>
              <a:t> факторы   – это положения нормативных правовых актов (их проектов), устанавливающие для </a:t>
            </a:r>
            <a:r>
              <a:rPr lang="ru-RU" dirty="0" err="1"/>
              <a:t>правоприменителя</a:t>
            </a:r>
            <a:r>
              <a:rPr lang="ru-RU" dirty="0"/>
              <a:t> необоснованно широкие пределы усмотрения или возможность необоснованного применения исключений из общих правил, а также положения, содержащие неопределенные, трудновыполнимые и (или) обременительные требования к гражданам и организациям и тем самым создающие условия для проявления коррупции.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61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Проблемы и последствия коррупции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Обслуживание</a:t>
            </a:r>
            <a:r>
              <a:rPr lang="ru-RU" dirty="0"/>
              <a:t>. За качественное и своевременное обслуживание приходится доплачивать отдельно. Данный аспект касается практически всех сфер жизнедеятельности: от приема у врача, до получения лицензии в лицензирующем органе.</a:t>
            </a:r>
          </a:p>
          <a:p>
            <a:r>
              <a:rPr lang="ru-RU" b="1" dirty="0"/>
              <a:t>Отсутствие надлежащего правосудия.</a:t>
            </a:r>
            <a:r>
              <a:rPr lang="ru-RU" dirty="0"/>
              <a:t> Коррупция в судебной системе приводит к вынесению несправедливых решений. Это позволяет преступникам свободно перемещаться и даже совершать больше преступлений.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69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Безработица</a:t>
            </a:r>
            <a:r>
              <a:rPr lang="ru-RU" dirty="0"/>
              <a:t>. В следствии коррупционной деятельности в системе образования, государство производит все меньше квалифицированных кадров. Это в свою очередь создает потребность в профессионалах, которых просто нет в наличии.</a:t>
            </a:r>
          </a:p>
          <a:p>
            <a:r>
              <a:rPr lang="ru-RU" b="1" dirty="0"/>
              <a:t>Плохое здоровье и гигиена</a:t>
            </a:r>
            <a:r>
              <a:rPr lang="ru-RU" dirty="0"/>
              <a:t>. Меньшее количество квалифицированных врачей, несвоевременность и снижение качества оказания медицинской помощи.</a:t>
            </a:r>
          </a:p>
          <a:p>
            <a:r>
              <a:rPr lang="ru-RU" b="1" dirty="0"/>
              <a:t>Загрязнение окружающей среды.</a:t>
            </a:r>
            <a:r>
              <a:rPr lang="ru-RU" dirty="0"/>
              <a:t> В основном это происходит из-за деятельности, различных предприятий, которые за взятку получают возможность не использовать системы очистки, да и вообще ведут свою работу как им угодно.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62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Несчастные случаи.</a:t>
            </a:r>
            <a:r>
              <a:rPr lang="ru-RU" dirty="0"/>
              <a:t> Плохие дороги, ветхие коммуникации, пренебрежение мерами безопасности – все это результат коррупционных действий чиновников. Сюда в качестве примера, можно привести и получение водительских прав за взятку. Что в свою очередь повышает аварийность на дорогах.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47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Если у Вас вымогают взятку, необходимо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·                     вести себя крайне осторожно, вежливо, без заискивания, не допуская опрометчивых высказываний, которые могли бы вымогателем трактоваться либо как готовность, либо как категорический отказ дать взятку или совершить подкуп;</a:t>
            </a:r>
          </a:p>
          <a:p>
            <a:r>
              <a:rPr lang="ru-RU" dirty="0"/>
              <a:t>·                     внимательно выслушать и точно запомнить поставленные Вам условия (размеры сумм, наименование товаров и характер услуг, сроки и способы передачи взятки, форма коммерческого подкупа, последовательность решения вопросов) либо постараться записать разговор;</a:t>
            </a:r>
          </a:p>
          <a:p>
            <a:r>
              <a:rPr lang="ru-RU" dirty="0"/>
              <a:t>·                     постараться перенести вопрос о времени и месте передачи взятки до следующей беседы или, если это невозможно, предложить хорошо знакомое Вам место для следующей встречи;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33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ифель">
  <a:themeElements>
    <a:clrScheme name="Грифель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Грифель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ифель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TM04033929[[fn=Сланец]]</Template>
  <TotalTime>8</TotalTime>
  <Words>682</Words>
  <Application>Microsoft Office PowerPoint</Application>
  <PresentationFormat>Широкоэкранный</PresentationFormat>
  <Paragraphs>40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Calisto MT</vt:lpstr>
      <vt:lpstr>Trebuchet MS</vt:lpstr>
      <vt:lpstr>Wingdings 2</vt:lpstr>
      <vt:lpstr>Грифель</vt:lpstr>
      <vt:lpstr>Коррупция </vt:lpstr>
      <vt:lpstr>Система мер противодействия коррупции включает в себя </vt:lpstr>
      <vt:lpstr>Презентация PowerPoint</vt:lpstr>
      <vt:lpstr>Презентация PowerPoint</vt:lpstr>
      <vt:lpstr>Презентация PowerPoint</vt:lpstr>
      <vt:lpstr>Проблемы и последствия коррупции</vt:lpstr>
      <vt:lpstr>Презентация PowerPoint</vt:lpstr>
      <vt:lpstr>Презентация PowerPoint</vt:lpstr>
      <vt:lpstr>Если у Вас вымогают взятку, необходимо</vt:lpstr>
      <vt:lpstr>Презентация PowerPoint</vt:lpstr>
      <vt:lpstr>Презентация PowerPoint</vt:lpstr>
      <vt:lpstr>Основные обязанности государственных и муниципальных служащих в области противодействия коррупции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Коррупция </dc:title>
  <dc:creator>Yurotdel1</dc:creator>
  <cp:lastModifiedBy>Yurotdel1</cp:lastModifiedBy>
  <cp:revision>2</cp:revision>
  <dcterms:created xsi:type="dcterms:W3CDTF">2022-08-05T07:10:06Z</dcterms:created>
  <dcterms:modified xsi:type="dcterms:W3CDTF">2022-08-05T07:28:42Z</dcterms:modified>
</cp:coreProperties>
</file>