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3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6D0-C0CD-4ACC-ACF2-1632E9575991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4B1E-612B-4D48-98CE-17FDD7646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725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6D0-C0CD-4ACC-ACF2-1632E9575991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4B1E-612B-4D48-98CE-17FDD7646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59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6D0-C0CD-4ACC-ACF2-1632E9575991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4B1E-612B-4D48-98CE-17FDD7646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022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6D0-C0CD-4ACC-ACF2-1632E9575991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4B1E-612B-4D48-98CE-17FDD76464D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7964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6D0-C0CD-4ACC-ACF2-1632E9575991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4B1E-612B-4D48-98CE-17FDD7646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775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6D0-C0CD-4ACC-ACF2-1632E9575991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4B1E-612B-4D48-98CE-17FDD7646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351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6D0-C0CD-4ACC-ACF2-1632E9575991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4B1E-612B-4D48-98CE-17FDD7646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459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6D0-C0CD-4ACC-ACF2-1632E9575991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4B1E-612B-4D48-98CE-17FDD7646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48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6D0-C0CD-4ACC-ACF2-1632E9575991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4B1E-612B-4D48-98CE-17FDD7646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90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6D0-C0CD-4ACC-ACF2-1632E9575991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4B1E-612B-4D48-98CE-17FDD7646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26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6D0-C0CD-4ACC-ACF2-1632E9575991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4B1E-612B-4D48-98CE-17FDD7646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29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6D0-C0CD-4ACC-ACF2-1632E9575991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4B1E-612B-4D48-98CE-17FDD7646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53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6D0-C0CD-4ACC-ACF2-1632E9575991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4B1E-612B-4D48-98CE-17FDD7646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356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6D0-C0CD-4ACC-ACF2-1632E9575991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4B1E-612B-4D48-98CE-17FDD7646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810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6D0-C0CD-4ACC-ACF2-1632E9575991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4B1E-612B-4D48-98CE-17FDD7646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288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6D0-C0CD-4ACC-ACF2-1632E9575991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4B1E-612B-4D48-98CE-17FDD7646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39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06D0-C0CD-4ACC-ACF2-1632E9575991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4B1E-612B-4D48-98CE-17FDD7646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161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A7206D0-C0CD-4ACC-ACF2-1632E9575991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C4B1E-612B-4D48-98CE-17FDD7646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6480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341481/#dst100019" TargetMode="External"/><Relationship Id="rId2" Type="http://schemas.openxmlformats.org/officeDocument/2006/relationships/hyperlink" Target="http://www.consultant.ru/document/cons_doc_LAW_341481/#dst10002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nsultant.ru/document/cons_doc_LAW_341481/#dst100020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366146/2da8d7a9884839c44d98466e0b1a63101b298844/#dst101871" TargetMode="External"/><Relationship Id="rId7" Type="http://schemas.openxmlformats.org/officeDocument/2006/relationships/hyperlink" Target="http://www.consultant.ru/document/cons_doc_LAW_341481/#dst100047" TargetMode="External"/><Relationship Id="rId2" Type="http://schemas.openxmlformats.org/officeDocument/2006/relationships/hyperlink" Target="http://www.consultant.ru/document/cons_doc_LAW_341481/#dst10002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nsultant.ru/document/cons_doc_LAW_341481/#dst100043" TargetMode="External"/><Relationship Id="rId5" Type="http://schemas.openxmlformats.org/officeDocument/2006/relationships/hyperlink" Target="http://www.consultant.ru/document/cons_doc_LAW_341481/#dst100039" TargetMode="External"/><Relationship Id="rId4" Type="http://schemas.openxmlformats.org/officeDocument/2006/relationships/hyperlink" Target="http://www.consultant.ru/document/cons_doc_LAW_366146/2da8d7a9884839c44d98466e0b1a63101b298844/#dst101872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366146/0108932a3c6234f73590b25799588ada492deb23/#dst2072" TargetMode="External"/><Relationship Id="rId2" Type="http://schemas.openxmlformats.org/officeDocument/2006/relationships/hyperlink" Target="http://www.consultant.ru/document/cons_doc_LAW_366146/6411e005f539b666d6f360f202cb7b1c23fe27c3/#dst205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nsultant.ru/document/cons_doc_LAW_366146/a74ca4364cb5aa0d95db2b7636907af350ab52c8/#dst2086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ase.garant.ru/12164203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Коррупция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840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Под незаконным оказанием услуг имущественного характера</a:t>
            </a:r>
            <a:r>
              <a:rPr lang="ru-RU" dirty="0"/>
              <a:t> понимается предоставление должностному лицу любых имущественных выгод, в том числе освобождение его от имущественных обязательств (например, предоставление кредита с заниженной процентной ставкой за пользование им, бесплатных либо по заниженной стоимости туристических путевок, ремонт квартиры, строительство дачи, передача имущества, в частности автотранспорта, для его временного использования, исполнение обязательств перед другими лицами).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4329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тех случаях, когда </a:t>
            </a:r>
            <a:r>
              <a:rPr lang="ru-RU" b="1" dirty="0"/>
              <a:t>предметом преступления являются имущественные права</a:t>
            </a:r>
            <a:r>
              <a:rPr lang="ru-RU" dirty="0"/>
              <a:t>, у должностного лица, получившего такое незаконное вознаграждение, возникает возможность вступить во владение или распорядиться чужим имуществом как своим собственным, требовать от должника исполнения в свою пользу имущественных обязательств, получать доходы от использования бездокументарных ценных бумаг или цифровых прав и др.</a:t>
            </a:r>
          </a:p>
          <a:p>
            <a:r>
              <a:rPr lang="ru-RU" dirty="0"/>
              <a:t>Переданное в качестве взятки или предмета коммерческого подкупа имущество, оказанные услуги имущественного характера или предоставленные имущественные права должны получить денежную оценку на основании представленных сторонами доказательств, в том числе при необходимости с учетом заключения специалиста или эксперта.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7629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Кто несет ответственность за совершение коррупционных правонарушений.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Во </a:t>
            </a:r>
            <a:r>
              <a:rPr lang="ru-RU" dirty="0"/>
              <a:t>всех случаях (кроме дачи взятки) субъектом коррупционных правонарушений выступают должностные лица. Субъект – лицо, совершившее правонарушение.</a:t>
            </a:r>
          </a:p>
          <a:p>
            <a:r>
              <a:rPr lang="ru-RU" dirty="0"/>
              <a:t>В случае с дачей взятки ­­– должностное лицо выступает в качестве взяткополучателя.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7283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Должностными лицами признаются лица, постоянно, временно или по специальному полномочию осуществляющие функции представителя власти либо выполняющие организационно-распорядительные, административно-хозяйственные функции в государственных органах, органах местного самоуправления, государственных и муниципальных учреждениях, государственных корпорациях, государственных компаниях, государственных и муниципальных унитарных предприятиях, акционерных обществах, контрольный пакет акций которых принадлежит Российской Федерации, субъектам Российской Федерации или муниципальным образованиям, а также в Вооруженных Силах Российской Федерации, других войсках и воинских формированиях Российской Федерации.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140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К исполняющим функции представителя власти следует относить лиц, наделенных правами и обязанностями по осуществлению функций органов законодательной, исполнительной или судебной власти (депутат, министр, судья) а также иных лиц правоохранительных или контролирующих органов, наделенных в установленном законом порядке распорядительными полномочиями в отношении лиц, не находящихся от них в служебной зависимости, либо правом принимать решения, обязательные для исполнения гражданами, организациями, учреждениями независимо от их ведомственной принадлежности и форм собственности (сотрудник полиции, МЧС, и т.д.).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0202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Должностными лицами в зависимости от характера совершенного общественно-опасного деяния могут быть признаны: директора школ, заведующие детских садов, руководители иных государственных и муниципальных организаций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2915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Дача взятки (ст. 291 УК РФ).</a:t>
            </a:r>
            <a:endParaRPr lang="ru-RU" dirty="0"/>
          </a:p>
          <a:p>
            <a:r>
              <a:rPr lang="ru-RU" dirty="0"/>
              <a:t>Субъект – то есть лицо, которое понесет ответственность за совершение данного преступления – гражданин, достигший 16 лет.</a:t>
            </a:r>
          </a:p>
          <a:p>
            <a:r>
              <a:rPr lang="ru-RU" dirty="0"/>
              <a:t>Объективная сторона – дача взятки должностному лицу лично или через посредника (подчиненных сотрудников, индивидуальных предпринимателей, работников посреднических фирм, которые рассматриваются УК РФ как пособники преступления).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2128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Дача взятки является оконченным преступлением в момент получения взятки, когда хотя бы часть ее принята должностным лицом или его близким в физическом смысле (берет в руки, кладет в карман, сумку, портфель, автомобиль), соглашается с ее передачей (положили на стол, перечислили на счет). В случае если предметом получения взятки является оказание услуг имущественного характера, она считается оконченной с начала их оказания с согласия должностного лица.</a:t>
            </a:r>
          </a:p>
          <a:p>
            <a:r>
              <a:rPr lang="ru-RU" dirty="0"/>
              <a:t>Предметом взятки могут являться денежные суммы, ценные бумаги, иное имущество, услуги имущественного характера, иные имущественные права.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1020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Взятка считается полученной, когда должностное лицо принимает ее в физическом смысле (берет в руки, кладет в карман, сумку, портфель, автомобиль), соглашается с ее передачей (положили на стол, перечислили на счет), в случае если предметом получения взятки является оказание услуг имущественного характера, она считается оконченной с начала их оказания с согласия должностного лица.</a:t>
            </a:r>
          </a:p>
          <a:p>
            <a:r>
              <a:rPr lang="ru-RU" dirty="0"/>
              <a:t>При этом взятка может быть дана должностному не только за совершение действий (бездействие), входящих в служебные полномочия должностного лица, но и в случае, если оно в силу должностного положения может способствовать указанным действиям (бездействию), а равно за общее покровительство или попустительство по службе.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4478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Максимальное наказание, предусмотренное уголовным законодательством   за дачу взятки (ч. 1 ст. 291 УК РФ) – лишение свободы на срок до 2 лет со штрафом в размере от пятикратной до десятикратной суммы взятки или без такового.</a:t>
            </a:r>
          </a:p>
          <a:p>
            <a:r>
              <a:rPr lang="ru-RU" dirty="0"/>
              <a:t>Есть квалифицированные составы данного преступления:</a:t>
            </a:r>
          </a:p>
          <a:p>
            <a:r>
              <a:rPr lang="ru-RU" dirty="0"/>
              <a:t>- дача взятки в значительном размере (свыше 25 </a:t>
            </a:r>
            <a:r>
              <a:rPr lang="ru-RU" dirty="0" err="1"/>
              <a:t>тыс.рублей</a:t>
            </a:r>
            <a:r>
              <a:rPr lang="ru-RU" dirty="0"/>
              <a:t>), группой лиц по предварительному сговору или организованной группой, совершенные в крупном (свыше 150 </a:t>
            </a:r>
            <a:r>
              <a:rPr lang="ru-RU" dirty="0" err="1"/>
              <a:t>тыс.рублей</a:t>
            </a:r>
            <a:r>
              <a:rPr lang="ru-RU" dirty="0"/>
              <a:t>) или особо крупном размере (свыше 1 </a:t>
            </a:r>
            <a:r>
              <a:rPr lang="ru-RU" dirty="0" err="1"/>
              <a:t>млн.рублей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0336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Ведение. Общие положения.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Коррупция </a:t>
            </a:r>
            <a:r>
              <a:rPr lang="ru-RU" dirty="0"/>
              <a:t>сопровождает человечество с древнейших времен.</a:t>
            </a:r>
          </a:p>
          <a:p>
            <a:r>
              <a:rPr lang="ru-RU" dirty="0"/>
              <a:t>Наказание за взяточничество (подкуп) предусматривалось законами Хаммурапи (четыре тысячи лет назад), устанавливалось египетскими фараонами.</a:t>
            </a:r>
          </a:p>
          <a:p>
            <a:r>
              <a:rPr lang="ru-RU" dirty="0"/>
              <a:t>Первоначально коррупция была больше нравственной проблемой. Но по мере усложнения государства, появления аппарата управления появились профессиональные чиновники, которые в угоду своим интересам не всегда довольствовались только фиксированным жалованием, но стремились воспользоваться своим положением для тайного увеличения своих доходов.</a:t>
            </a:r>
          </a:p>
          <a:p>
            <a:r>
              <a:rPr lang="ru-RU" dirty="0"/>
              <a:t>Таким образом, коррупция стала рассматриваться как сложное социальное явление, имеющее различные формы проявления. И, как у всякого сложного социального явления, у коррупции не существует единого определения.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47229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К примеру, за дачу взятки в особо крупном размере предусмотрено максимальное наказание в виде лишения свободы на срок от 8 до 15 лет со штрафом в размере до семидесятикратной суммы взятки или без такового и с лишением права занимать определенные должности или заниматься определенной деятельностью на срок до 10 лет или без такового.</a:t>
            </a:r>
          </a:p>
          <a:p>
            <a:r>
              <a:rPr lang="ru-RU" dirty="0"/>
              <a:t>В соответствии с примечанием к ст. 291 УК РФ лицо, давшее взятку, освобождается от уголовной ответственности, если оно активно способствовало раскрытию и (или) расследованию преступления и либо в отношении его имело место вымогательство взятки со стороны должностного лица, либо лицо после совершения преступления добровольно сообщило в орган, имеющий право возбудить уголовное дело, о даче взятки</a:t>
            </a:r>
          </a:p>
        </p:txBody>
      </p:sp>
    </p:spTree>
    <p:extLst>
      <p:ext uri="{BB962C8B-B14F-4D97-AF65-F5344CB8AC3E}">
        <p14:creationId xmlns:p14="http://schemas.microsoft.com/office/powerpoint/2010/main" val="2754760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Если передача взятки не состоялась по причинам, не зависящим от взяткодателя (например, должностное лицо отказалось взять деньги), содеянное взяткодателем будет квалифицироваться законодателем как покушение на дачу взятки.</a:t>
            </a:r>
          </a:p>
          <a:p>
            <a:r>
              <a:rPr lang="ru-RU" dirty="0"/>
              <a:t>Не может быть признано добровольным заявление о даче взятки, если правоохранительным органам стало известно об этом из других источников.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8034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Заведомо ложный донос о вымогательстве взятки рассматривается Уголовным кодексом Российской Федерации как преступление и наказывается лишением свободы на срок до 6 лет (статья 306 УК РФ).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61643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Получение взятки (ст.290 УК РФ)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Субъект </a:t>
            </a:r>
            <a:r>
              <a:rPr lang="ru-RU" dirty="0"/>
              <a:t>­– должностное лицо.</a:t>
            </a:r>
          </a:p>
          <a:p>
            <a:r>
              <a:rPr lang="ru-RU" dirty="0"/>
              <a:t>Взятка может быть получена должностным лицом через посредника.</a:t>
            </a:r>
          </a:p>
          <a:p>
            <a:r>
              <a:rPr lang="ru-RU" dirty="0"/>
              <a:t>Полученная взятка может быть в виде денег, ценных бумаг, иного имущества либо в виде незаконных оказания ему услуг </a:t>
            </a:r>
            <a:r>
              <a:rPr lang="ru-RU" u="sng" dirty="0">
                <a:hlinkClick r:id="rId2"/>
              </a:rPr>
              <a:t>имущественного характера</a:t>
            </a:r>
            <a:r>
              <a:rPr lang="ru-RU" dirty="0"/>
              <a:t>, предоставления иных имущественных прав.</a:t>
            </a:r>
          </a:p>
          <a:p>
            <a:r>
              <a:rPr lang="ru-RU" dirty="0"/>
              <a:t>Взятка передается за совершение в пользу взяткодателя или представляемых им лиц, если указанные действия (бездействие) входят в служебные полномочия должностного лица либо если оно в силу должностного положения может способствовать указанным действиям (бездействию), а равно за </a:t>
            </a:r>
            <a:r>
              <a:rPr lang="ru-RU" u="sng" dirty="0" err="1">
                <a:hlinkClick r:id="rId3"/>
              </a:rPr>
              <a:t>общеепокровительство</a:t>
            </a:r>
            <a:r>
              <a:rPr lang="ru-RU" dirty="0"/>
              <a:t> или </a:t>
            </a:r>
            <a:r>
              <a:rPr lang="ru-RU" u="sng" dirty="0">
                <a:hlinkClick r:id="rId4"/>
              </a:rPr>
              <a:t>попустительство</a:t>
            </a:r>
            <a:r>
              <a:rPr lang="ru-RU" dirty="0"/>
              <a:t> по службе.</a:t>
            </a:r>
          </a:p>
          <a:p>
            <a:r>
              <a:rPr lang="ru-RU" dirty="0"/>
              <a:t>Покровительство и попустительство по службе предполагает совершение не только конкретных действий (бездействие) должностного лица в интересах взяткодателя, но и случаи, когда взятка дается на всякий случай, т.е. речь идет о различных преподношениях (разовых или постоянных) должностному лицу для обеспечения хорошего к себе отношения со стороны этого должностного лица.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12649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Максимальное наказание за получение взятки предусмотрено в виде лишения свободы на срок до 3 лет со штрафом в размере от десятикратной до двадцатикратной суммы взятки или без такового.</a:t>
            </a:r>
          </a:p>
          <a:p>
            <a:r>
              <a:rPr lang="ru-RU" dirty="0"/>
              <a:t>Есть квалифицированные составы данного преступления:</a:t>
            </a:r>
          </a:p>
          <a:p>
            <a:r>
              <a:rPr lang="ru-RU" dirty="0"/>
              <a:t>- в значительном размере,</a:t>
            </a:r>
          </a:p>
          <a:p>
            <a:r>
              <a:rPr lang="ru-RU" dirty="0"/>
              <a:t>- за </a:t>
            </a:r>
            <a:r>
              <a:rPr lang="ru-RU" u="sng" dirty="0">
                <a:hlinkClick r:id="rId2"/>
              </a:rPr>
              <a:t>незаконные</a:t>
            </a:r>
            <a:r>
              <a:rPr lang="ru-RU" dirty="0"/>
              <a:t> действия (бездействие),</a:t>
            </a:r>
          </a:p>
          <a:p>
            <a:r>
              <a:rPr lang="ru-RU" dirty="0"/>
              <a:t>- совершенные лицом, занимающим </a:t>
            </a:r>
            <a:r>
              <a:rPr lang="ru-RU" u="sng" dirty="0">
                <a:hlinkClick r:id="rId3"/>
              </a:rPr>
              <a:t>государственную должность Российской Федерации</a:t>
            </a:r>
            <a:r>
              <a:rPr lang="ru-RU" dirty="0"/>
              <a:t> или </a:t>
            </a:r>
            <a:r>
              <a:rPr lang="ru-RU" u="sng" dirty="0">
                <a:hlinkClick r:id="rId4"/>
              </a:rPr>
              <a:t>государственную должность субъекта</a:t>
            </a:r>
            <a:r>
              <a:rPr lang="ru-RU" dirty="0"/>
              <a:t> Российской Федерации, а равно главой органа местного самоуправления,</a:t>
            </a:r>
          </a:p>
          <a:p>
            <a:r>
              <a:rPr lang="ru-RU" dirty="0"/>
              <a:t>- группой лиц по </a:t>
            </a:r>
            <a:r>
              <a:rPr lang="ru-RU" u="sng" dirty="0">
                <a:hlinkClick r:id="rId5"/>
              </a:rPr>
              <a:t>предварительному сговору</a:t>
            </a:r>
            <a:r>
              <a:rPr lang="ru-RU" dirty="0"/>
              <a:t> или </a:t>
            </a:r>
            <a:r>
              <a:rPr lang="ru-RU" u="sng" dirty="0">
                <a:hlinkClick r:id="rId6"/>
              </a:rPr>
              <a:t>организованной группой</a:t>
            </a:r>
            <a:r>
              <a:rPr lang="ru-RU" dirty="0"/>
              <a:t>,</a:t>
            </a:r>
          </a:p>
          <a:p>
            <a:r>
              <a:rPr lang="ru-RU" dirty="0"/>
              <a:t>- с </a:t>
            </a:r>
            <a:r>
              <a:rPr lang="ru-RU" u="sng" dirty="0">
                <a:hlinkClick r:id="rId7"/>
              </a:rPr>
              <a:t>вымогательством</a:t>
            </a:r>
            <a:r>
              <a:rPr lang="ru-RU" dirty="0"/>
              <a:t> взятки,</a:t>
            </a:r>
          </a:p>
          <a:p>
            <a:r>
              <a:rPr lang="ru-RU" dirty="0"/>
              <a:t>- в крупном размере,</a:t>
            </a:r>
          </a:p>
          <a:p>
            <a:r>
              <a:rPr lang="ru-RU" dirty="0"/>
              <a:t>- в особо крупном размере.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81163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Максимальное наказание за получение взятки в особо крупном размере предусмотрено в виде лишения свободы на срок от 8 до 15 лет со штрафом в размере до семидесятикратной суммы взятки или без такового и с лишением права занимать определенные должности или заниматься определенной деятельностью на срок до 15 лет или без такового.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67173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Мелкое взяточничество (ст. 291.2. УК РФ)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/>
              <a:t>качестве уголовного преступления законодателем выделено в отдельный состав мелкое взяточничество, то есть получение взятки, дача взятки лично или через посредника в размере, не превышающем 10 тыс. рублей. Максимальное наказание за совершение данного преступления может составить 1 год лишения свободы.</a:t>
            </a:r>
          </a:p>
          <a:p>
            <a:r>
              <a:rPr lang="ru-RU" dirty="0"/>
              <a:t>Если это преступление совершено лицом, имеющим судимость за совершение преступлений, предусмотренных </a:t>
            </a:r>
            <a:r>
              <a:rPr lang="ru-RU" u="sng" dirty="0">
                <a:hlinkClick r:id="rId2"/>
              </a:rPr>
              <a:t>статьями 290</a:t>
            </a:r>
            <a:r>
              <a:rPr lang="ru-RU" dirty="0"/>
              <a:t>, </a:t>
            </a:r>
            <a:r>
              <a:rPr lang="ru-RU" u="sng" dirty="0">
                <a:hlinkClick r:id="rId3"/>
              </a:rPr>
              <a:t>291</a:t>
            </a:r>
            <a:r>
              <a:rPr lang="ru-RU" dirty="0"/>
              <a:t>, </a:t>
            </a:r>
            <a:r>
              <a:rPr lang="ru-RU" u="sng" dirty="0">
                <a:hlinkClick r:id="rId4"/>
              </a:rPr>
              <a:t>291.1</a:t>
            </a:r>
            <a:r>
              <a:rPr lang="ru-RU" dirty="0"/>
              <a:t> УК РФ (дача взятки, получение взятки, посредничество во взяточничестве) – то ему уже могут назначить лишение свободы на срок до 3 лет.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53698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Злоупотребление полномочиями (ст. 201 УК РФ)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Объект – нормальная деятельность коммерческой или иной организации, конкретные общественные отношения, возникающие в ходе ее обеспечения. Дополнительный объект – права и законные интересы граждан или организаций либо охраняемые законом интересы общества и государства.</a:t>
            </a:r>
          </a:p>
          <a:p>
            <a:r>
              <a:rPr lang="ru-RU" dirty="0"/>
              <a:t>Объективная сторона:</a:t>
            </a:r>
          </a:p>
          <a:p>
            <a:r>
              <a:rPr lang="ru-RU" dirty="0"/>
              <a:t>1) действие или бездействие субъекта, которые заключаются в использовании управленческих полномочий вопреки законным интересам коммерческой или иной организации;</a:t>
            </a:r>
          </a:p>
          <a:p>
            <a:r>
              <a:rPr lang="ru-RU" dirty="0"/>
              <a:t>2) обязательный признак – последствие в виде существенного вреда правам и законным интересам граждан или организаций либо охраняемым законом интересам общества и государства (например, причинение крупных убытков организации, ликвидация рабочих мест, прекращение выпуска общественно значимой продукции, срыв крупного контракта и т.п.);</a:t>
            </a:r>
          </a:p>
          <a:p>
            <a:r>
              <a:rPr lang="ru-RU" dirty="0"/>
              <a:t>3) причинная связь деяния с последствием.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44759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Субъект – лицо, выполняющее управленческие функции в коммерческой или иной организации, основной целью деятельности которой является извлечение прибыли, а также лица, выполняющие управленческие функции в некоммерческой организации. (например, директор, генеральный директор, член правления акционерного обществ, руководитель общественной или религиозной организации и т.п.).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93688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Однако коррупционные правонарушения не исчерпываются только коррупционными преступлениями, поскольку, как усматривается из Закона, за их совершение может быть также установлена административная, гражданско-правовая и дисциплинарная ответственность.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3349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Сам термин «коррупция» в переводе с латинского (</a:t>
            </a:r>
            <a:r>
              <a:rPr lang="ru-RU" dirty="0" err="1"/>
              <a:t>corruptio</a:t>
            </a:r>
            <a:r>
              <a:rPr lang="ru-RU" dirty="0"/>
              <a:t>) означает подкуп, упадок. Этимология слова «коррупция» восходит к глаголу (</a:t>
            </a:r>
            <a:r>
              <a:rPr lang="ru-RU" dirty="0" err="1"/>
              <a:t>corrumpere</a:t>
            </a:r>
            <a:r>
              <a:rPr lang="ru-RU" dirty="0"/>
              <a:t>) – «нарушать, ломать».</a:t>
            </a:r>
          </a:p>
          <a:p>
            <a:r>
              <a:rPr lang="ru-RU" dirty="0"/>
              <a:t>Таким образом, говоря о коррупции как о явлении, ее можно определить, как нарушение административных положений либо моральных или социальных норм ради частной выгоды.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2512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Что понимает под коррупцией современное российское законодательство?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Российской Федерации правовую основу противодействия коррупции составляют Конституция Российской Федерации, общепризнанные принципы и нормы международного права, международные договоры Российской Федерации, Федеральный закон от 25 декабря 2008 года N 273-ФЗ "О противодействии коррупции", Федеральный закон от 7 августа 2001 года N 115-ФЗ "О противодействии легализации (отмыванию) доходов, полученных преступным путем, и финансированию терроризма" и другие нормативные правовые акты, направленные на противодействие коррупции.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4869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Международное сообщество, стремясь выработать эффективные меры по предупреждению и искоренению коррупции, приняло ряд документов, к которым относятся конвенции Организации Объединенных Наций (например, Конвенция против коррупции), Конвенция Совета Европы об уголовной ответственности за коррупцию, Конвенция по борьбе с подкупом иностранных должностных лиц при осуществлении международных коммерческих сделок Организации экономического сотрудничества и развития и др.</a:t>
            </a:r>
          </a:p>
          <a:p>
            <a:r>
              <a:rPr lang="ru-RU" dirty="0"/>
              <a:t>В этих документах отмечается, что коррупция превратилась в явление, которое затрагивает все страны. Этим обусловлено исключительно важное значение международного сотрудничества в области предупреждения коррупции и борьбы с ней.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4689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Федеральный закон от 25.12.2008 № 273-ФЗ «О противодействии коррупции» устанавливает:</a:t>
            </a:r>
          </a:p>
          <a:p>
            <a:r>
              <a:rPr lang="ru-RU" dirty="0"/>
              <a:t>-   основные принципы противодействия коррупции,</a:t>
            </a:r>
          </a:p>
          <a:p>
            <a:r>
              <a:rPr lang="ru-RU" dirty="0"/>
              <a:t>- правовые и организационные основы предупреждения коррупции и борьбы с ней,</a:t>
            </a:r>
          </a:p>
          <a:p>
            <a:r>
              <a:rPr lang="ru-RU" dirty="0"/>
              <a:t>- минимизации и (или) ликвидации последствий коррупционных правонарушений.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3778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Реализация положений Закона осуществляется через:</a:t>
            </a:r>
          </a:p>
          <a:p>
            <a:r>
              <a:rPr lang="ru-RU" dirty="0"/>
              <a:t>- Указы Президента РФ (к примеру, Указ Президента РФ от 29.06. 2018  № 378 «О Национальном плане противодействия коррупции на 2018 - 2020 годы»; Указ Президента РФ от 18.05.2009 № 559 (ред. от 15.01.2020) «О представлении гражданами, претендующими на замещение должностей федеральной государственной службы, и федеральными государственными служащими сведений о доходах, об имуществе и обязательствах имущественного характера» (вместе с «Положением о представлении гражданами, претендующими на замещение должностей федеральной государственной службы, и федеральными государственными служащими сведений о доходах, об имуществе и обязательствах имущественного характера»),</a:t>
            </a:r>
          </a:p>
          <a:p>
            <a:r>
              <a:rPr lang="ru-RU" dirty="0"/>
              <a:t>- постановления Правительства РФ (к примеру, Постановление Правительства РФ от 05.07.2013 №  568 «О распространении на отдельные категории граждан ограничений, запретов и обязанностей, установленных </a:t>
            </a:r>
            <a:r>
              <a:rPr lang="ru-RU" u="sng" dirty="0">
                <a:hlinkClick r:id="rId2"/>
              </a:rPr>
              <a:t>Федеральным законом</a:t>
            </a:r>
            <a:r>
              <a:rPr lang="ru-RU" dirty="0"/>
              <a:t> «О противодействии коррупции" и другими федеральными законами в целях противодействия коррупции»),</a:t>
            </a:r>
          </a:p>
          <a:p>
            <a:r>
              <a:rPr lang="ru-RU" dirty="0"/>
              <a:t>- нормативные правовые акты иных федеральных органов государственной власти;</a:t>
            </a:r>
          </a:p>
          <a:p>
            <a:r>
              <a:rPr lang="ru-RU" dirty="0"/>
              <a:t>- нормативные правовые акты органов государственной власти субъектов РФ и муниципальные правовые акты.</a:t>
            </a:r>
          </a:p>
          <a:p>
            <a:r>
              <a:rPr lang="ru-RU" dirty="0"/>
              <a:t>Отдельно необходимо выделить нормы уголовного, административного и гражданского права.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4911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статье 1 Закона дано понятие коррупции, которое включает в себя:</a:t>
            </a:r>
          </a:p>
          <a:p>
            <a:r>
              <a:rPr lang="ru-RU" dirty="0"/>
              <a:t>а) злоупотребление служебным положением, дача взятки, получение взятки, злоупотребление полномочиями,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такой выгоды указанному лицу другими физическими лицами;</a:t>
            </a:r>
          </a:p>
          <a:p>
            <a:r>
              <a:rPr lang="ru-RU" dirty="0"/>
              <a:t>б) совершение деяний, указанных в подпункте «а» настоящего пункта, от имени или в интересах юридического лица.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8442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Предметом взяточничества (статьи 290, 291, 291.1, 291.2 УК РФ) и коммерческого подкупа (статьи 204, 204.1, 204.2 УК РФ) могут выступать:</a:t>
            </a:r>
          </a:p>
          <a:p>
            <a:r>
              <a:rPr lang="ru-RU" dirty="0"/>
              <a:t>- деньги, ценные бумаги,</a:t>
            </a:r>
          </a:p>
          <a:p>
            <a:r>
              <a:rPr lang="ru-RU" dirty="0"/>
              <a:t>- иное имущество,</a:t>
            </a:r>
          </a:p>
          <a:p>
            <a:r>
              <a:rPr lang="ru-RU" dirty="0"/>
              <a:t>- незаконные оказание услуг имущественного характера,</a:t>
            </a:r>
          </a:p>
          <a:p>
            <a:r>
              <a:rPr lang="ru-RU" dirty="0"/>
              <a:t>- предоставление имущественных прав.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9037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</TotalTime>
  <Words>1517</Words>
  <Application>Microsoft Office PowerPoint</Application>
  <PresentationFormat>Широкоэкранный</PresentationFormat>
  <Paragraphs>86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Arial</vt:lpstr>
      <vt:lpstr>Century Gothic</vt:lpstr>
      <vt:lpstr>Wingdings 3</vt:lpstr>
      <vt:lpstr>Ион</vt:lpstr>
      <vt:lpstr>Коррупция</vt:lpstr>
      <vt:lpstr>Ведение. Общие положения. </vt:lpstr>
      <vt:lpstr>Презентация PowerPoint</vt:lpstr>
      <vt:lpstr>Что понимает под коррупцией современное российское законодательство?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Кто несет ответственность за совершение коррупционных правонарушений.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Получение взятки (ст.290 УК РФ) </vt:lpstr>
      <vt:lpstr>Презентация PowerPoint</vt:lpstr>
      <vt:lpstr>Презентация PowerPoint</vt:lpstr>
      <vt:lpstr>Мелкое взяточничество (ст. 291.2. УК РФ) </vt:lpstr>
      <vt:lpstr>Злоупотребление полномочиями (ст. 201 УК РФ)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Коррупция</dc:title>
  <dc:creator>Yurotdel1</dc:creator>
  <cp:lastModifiedBy>Yurotdel1</cp:lastModifiedBy>
  <cp:revision>2</cp:revision>
  <dcterms:created xsi:type="dcterms:W3CDTF">2022-08-05T06:52:54Z</dcterms:created>
  <dcterms:modified xsi:type="dcterms:W3CDTF">2022-08-05T07:07:58Z</dcterms:modified>
</cp:coreProperties>
</file>